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4"/>
  </p:notesMasterIdLst>
  <p:handoutMasterIdLst>
    <p:handoutMasterId r:id="rId55"/>
  </p:handoutMasterIdLst>
  <p:sldIdLst>
    <p:sldId id="330" r:id="rId2"/>
    <p:sldId id="347" r:id="rId3"/>
    <p:sldId id="349" r:id="rId4"/>
    <p:sldId id="350" r:id="rId5"/>
    <p:sldId id="411" r:id="rId6"/>
    <p:sldId id="352" r:id="rId7"/>
    <p:sldId id="421" r:id="rId8"/>
    <p:sldId id="356" r:id="rId9"/>
    <p:sldId id="357" r:id="rId10"/>
    <p:sldId id="375" r:id="rId11"/>
    <p:sldId id="426" r:id="rId12"/>
    <p:sldId id="427" r:id="rId13"/>
    <p:sldId id="374" r:id="rId14"/>
    <p:sldId id="429" r:id="rId15"/>
    <p:sldId id="430" r:id="rId16"/>
    <p:sldId id="391" r:id="rId17"/>
    <p:sldId id="409" r:id="rId18"/>
    <p:sldId id="400" r:id="rId19"/>
    <p:sldId id="424" r:id="rId20"/>
    <p:sldId id="367" r:id="rId21"/>
    <p:sldId id="369" r:id="rId22"/>
    <p:sldId id="370" r:id="rId23"/>
    <p:sldId id="431" r:id="rId24"/>
    <p:sldId id="275" r:id="rId25"/>
    <p:sldId id="277" r:id="rId26"/>
    <p:sldId id="332" r:id="rId27"/>
    <p:sldId id="288" r:id="rId28"/>
    <p:sldId id="336" r:id="rId29"/>
    <p:sldId id="278" r:id="rId30"/>
    <p:sldId id="365" r:id="rId31"/>
    <p:sldId id="289" r:id="rId32"/>
    <p:sldId id="377" r:id="rId33"/>
    <p:sldId id="366" r:id="rId34"/>
    <p:sldId id="279" r:id="rId35"/>
    <p:sldId id="290" r:id="rId36"/>
    <p:sldId id="294" r:id="rId37"/>
    <p:sldId id="280" r:id="rId38"/>
    <p:sldId id="433" r:id="rId39"/>
    <p:sldId id="343" r:id="rId40"/>
    <p:sldId id="434" r:id="rId41"/>
    <p:sldId id="339" r:id="rId42"/>
    <p:sldId id="435" r:id="rId43"/>
    <p:sldId id="305" r:id="rId44"/>
    <p:sldId id="306" r:id="rId45"/>
    <p:sldId id="371" r:id="rId46"/>
    <p:sldId id="307" r:id="rId47"/>
    <p:sldId id="310" r:id="rId48"/>
    <p:sldId id="436" r:id="rId49"/>
    <p:sldId id="437" r:id="rId50"/>
    <p:sldId id="358" r:id="rId51"/>
    <p:sldId id="359" r:id="rId52"/>
    <p:sldId id="331" r:id="rId53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 autoAdjust="0"/>
    <p:restoredTop sz="94640"/>
  </p:normalViewPr>
  <p:slideViewPr>
    <p:cSldViewPr snapToGrid="0">
      <p:cViewPr varScale="1">
        <p:scale>
          <a:sx n="107" d="100"/>
          <a:sy n="107" d="100"/>
        </p:scale>
        <p:origin x="1616" y="16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6E874EA-6D46-4D5A-A67E-32C6E4712B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DC88E0-05A8-4892-B21E-9326A8D3E05F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6CF1BC6-EF44-430B-853A-1916C3A57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3BC5144-BC73-40F2-9D46-6DC1B56AC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0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97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EC14F13-9940-464D-96E0-6B1495E78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062C8DA-575B-421A-8D26-AE1E16BBC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A55C65A-3BB8-4C4D-AEA1-3229F021D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1570280-4FF2-4E66-8C6A-EFD1536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66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49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8D125-052E-430C-A5E5-045AF4262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54BE39E-4EE8-44E7-927E-467747CCD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758CADB1-93CB-4274-A8D1-6924002778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B72E9B2A-EB18-4339-B030-69967F55A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2BD6E28-4416-466E-9B96-F46B9236E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EB7937B3-A5D5-4AE2-BC95-CEE0E5EA0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42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9D70ADE-4177-45D4-B042-C72A3AF4F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45E423-F7A0-49A5-85DD-F75CACE8C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0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37BB01D-B0D0-4671-8FE7-094A3CF416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C49927E-475C-4CE6-A5F7-A2AEC03D2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0CF294F-1963-42C7-A1B8-DE28A28FD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B743749-804F-4046-95C8-744891308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47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BC952F1-69DB-4826-90B8-43407F666E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181C0DC-0BF2-45FF-BE72-90467A2E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8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65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6A822E9-8F13-47AB-9E4E-B18AB2E1F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CCEF3C-8989-4032-A095-D133C1713EDA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520E619-9440-4535-B6E9-BC7E8804B9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55EEC95-E703-4EFF-BB87-4741BBEEC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057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04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83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37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149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171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07A81BB-96CB-4FBB-BD88-CC3658B57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DD7F04E-9A25-4DC3-8673-2856EE538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93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2B20D6A-74B8-4F94-A917-6CF1BD9CF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1675"/>
            <a:ext cx="4681537" cy="35115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BD16ED7-7618-4443-A1AB-1EEB7BDAC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2613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926" tIns="46963" rIns="93926" bIns="46963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05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322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42979D8-D279-4F81-8D96-576A16CDE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14EC126-86A2-4EFB-B04B-99231C6B4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79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10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272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23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04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42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689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5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0530582-34A1-40CB-B831-D1F3E3C9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CF4A8B-5951-4925-B7B5-B6A118709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490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192ACBA4-A8FC-4E7A-80E9-AEAA75E564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D74938-55F7-4DC8-8764-970D10855290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09CC13A3-9CCE-4E8B-9A2A-FF400F3C45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0F89BD5-8969-4268-BAAE-9A14BFA62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96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60C12AF-FD80-4BCF-8312-D4A136EA7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3A00BB-B4EE-42A4-AC24-302EB7D43EBC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2A2FE60-2ABA-4FD7-97DD-436C8BB9A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5EC551F-647E-4616-B2E2-80AFFE0CA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428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5F0601A3-B0CC-45B3-BBD4-0046CD87C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16E5EEC-C07B-41DB-9CC3-1F02D0C0767C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E277AD2-08FD-4FEB-9A71-97B80E63EA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3FE59D0-CE1B-473F-8138-7566D6FAE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17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A139EA7E-C5A3-4A16-AE42-C345AB123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57B5D2-DE8D-4EF9-889E-79B8E6EF3011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F853F4E3-8609-4C8C-A077-0E107BD510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5D9017D7-59E4-444C-8B7D-582A16EDD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98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2AF9071-C2C8-4AE5-BF05-7904ECEB51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99B845-CED4-49E0-AFEF-48FD2C002C7A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B359B74-A383-48FE-9C98-33D67BCB9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CA34FAE-AB9D-469A-A39F-2D79F9D915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4664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ACECBD7C-C5C5-49AB-A072-BF89D7C9B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672991-CDC8-4F84-B8EB-CEEB23288ED8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EA73A052-CF76-4A71-B05B-5EEB72534B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77FC5D12-EFEF-4B63-BAC5-16C49C6E5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594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DDD192-3990-4BAC-9FF7-B9EB07B56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C44763-2F58-4848-BA5C-68BECC72D524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421BC8AC-63BB-4B03-AA64-444FBA516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4C39D2BE-4C7A-463F-BE60-F42C3A682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168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687F8760-28E9-4161-9350-142B4464B1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7E4E2C5-D11C-4ED8-A539-FE2C8C2C856E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9C9D9664-3E42-4464-B2E1-AA6A02DCB1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22C97BE7-F67C-448D-B392-2A7428758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5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DDE245A5-185A-4E27-B891-70FB435AD4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A27128-C6CF-490F-8D3D-610A10E232BD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862F51D4-350B-4AA2-957B-E0251EEE1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27840F58-7294-4A56-B842-828F327C4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5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D739A5-736F-49FB-B5C5-655EDC932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5A804FB-0337-45E9-B1E1-4917EA812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3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646A39-9D9C-4576-B76B-C83B690BB2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15B404-9F60-46B3-9E39-216C93215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9334B8E-3D1F-4D13-A54E-BFE97B363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4D753E-0D96-484D-AE41-DA069EC6D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 marL="742950" indent="-285750">
              <a:buFont typeface="Wingdings" panose="05000000000000000000" pitchFamily="2" charset="2"/>
              <a:buChar char="§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6267CC3E-EC1E-46E0-9E0F-27020BA348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1: 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293F34F-C9FD-4545-B67F-0AFEB04F0A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195263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Operating-System Operations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CA3B3A3-4D5F-45EB-B9C7-25CB392E86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54113"/>
            <a:ext cx="7670800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Bootstrap program – simple code to initialize the system, load the kernel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Kernel loads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Starts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 daemons </a:t>
            </a:r>
            <a:r>
              <a:rPr lang="en-US" altLang="en-US" dirty="0"/>
              <a:t>(services provided outside of the kernel)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Kernel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 driven </a:t>
            </a:r>
            <a:r>
              <a:rPr lang="en-US" altLang="en-US" dirty="0"/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Software interrupt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exception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dirty="0"/>
              <a:t>):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Software error (e.g., division by zero)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dirty="0"/>
              <a:t>Request for operating system service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 call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Other process problems include infinite loop, processes modifying each other or the operating system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Multiprogramming (Batch system)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5"/>
            <a:ext cx="6337387" cy="5193986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sz="1600" dirty="0"/>
              <a:t>Single user cannot always keep CPU and I/O devices busy 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Multiprogramming organizes jobs (code and data) so CPU always has one to execute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A subset of total jobs in system is kept in memory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One job selected and run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job scheduling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When job has to wait (for I/O for example), OS switches to another job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6578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(Timesharing)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6"/>
            <a:ext cx="6207218" cy="4872503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sz="1600" dirty="0"/>
              <a:t>A logical extension of Batch systems– the CPU switches jobs so frequently that users can interact with each job while it is running, creating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interactive</a:t>
            </a:r>
            <a:r>
              <a:rPr lang="en-US" altLang="en-US" sz="1600" dirty="0"/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Response time </a:t>
            </a:r>
            <a:r>
              <a:rPr lang="en-US" altLang="en-US" sz="1600" dirty="0"/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Each user has at least one program executing in memory </a:t>
            </a:r>
            <a:r>
              <a:rPr lang="en-US" altLang="en-US" sz="1600" dirty="0">
                <a:sym typeface="Wingdings 3" panose="05040102010807070707" pitchFamily="18" charset="2"/>
              </a:rPr>
              <a:t>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Wingdings 3" panose="05040102010807070707" pitchFamily="18" charset="2"/>
              </a:rPr>
              <a:t>If several jobs ready to run at the same time 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Wingdings 3" panose="05040102010807070707" pitchFamily="18" charset="2"/>
              </a:rPr>
              <a:t>If processes don</a:t>
            </a:r>
            <a:r>
              <a:rPr lang="ja-JP" altLang="en-US" sz="1600" dirty="0">
                <a:sym typeface="Wingdings 3" panose="05040102010807070707" pitchFamily="18" charset="2"/>
              </a:rPr>
              <a:t>’</a:t>
            </a:r>
            <a:r>
              <a:rPr lang="en-US" altLang="ja-JP" sz="1600" dirty="0">
                <a:sym typeface="Wingdings 3" panose="05040102010807070707" pitchFamily="18" charset="2"/>
              </a:rPr>
              <a:t>t fit in memory, </a:t>
            </a:r>
            <a:r>
              <a:rPr lang="en-US" altLang="ja-JP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swapping</a:t>
            </a:r>
            <a:r>
              <a:rPr lang="en-US" altLang="ja-JP" sz="1600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Virtual memory </a:t>
            </a:r>
            <a:r>
              <a:rPr lang="en-US" altLang="en-US" sz="1600" dirty="0">
                <a:sym typeface="Wingdings 3" panose="05040102010807070707" pitchFamily="18" charset="2"/>
              </a:rPr>
              <a:t>allows execution of processes not completely in memory</a:t>
            </a:r>
          </a:p>
        </p:txBody>
      </p:sp>
    </p:spTree>
    <p:extLst>
      <p:ext uri="{BB962C8B-B14F-4D97-AF65-F5344CB8AC3E}">
        <p14:creationId xmlns:p14="http://schemas.microsoft.com/office/powerpoint/2010/main" val="199077126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290B74C-531F-48AF-B9FC-4141DDA686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Memory Layout for Multiprogrammed System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3AC87D33-03C5-4AAE-9C92-B651FC40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1327603"/>
            <a:ext cx="2270125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866BADE-D230-495A-94F4-5193A1998D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85FC6BD-4EBE-4675-8C44-D83682A4C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8"/>
            <a:ext cx="7011168" cy="46247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Dual-mode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mode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mode 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 bit </a:t>
            </a:r>
            <a:r>
              <a:rPr lang="en-US" altLang="en-US" dirty="0"/>
              <a:t>provided by hardware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Provides ability to distinguish when system is running user code or kernel code.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When a user is running </a:t>
            </a:r>
            <a:r>
              <a:rPr lang="en-US" altLang="en-US" dirty="0">
                <a:sym typeface="Wingdings 3" panose="05040102010807070707" pitchFamily="18" charset="2"/>
              </a:rPr>
              <a:t> </a:t>
            </a:r>
            <a:r>
              <a:rPr lang="en-US" altLang="en-US" dirty="0">
                <a:sym typeface="Wingdings" panose="05000000000000000000" pitchFamily="2" charset="2"/>
              </a:rPr>
              <a:t>mode bit is “user”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When kernel code is executing </a:t>
            </a:r>
            <a:r>
              <a:rPr lang="en-US" altLang="en-US" dirty="0">
                <a:sym typeface="Wingdings 3" panose="05040102010807070707" pitchFamily="18" charset="2"/>
              </a:rPr>
              <a:t> </a:t>
            </a:r>
            <a:r>
              <a:rPr lang="en-US" altLang="en-US" dirty="0">
                <a:sym typeface="Wingdings" panose="05000000000000000000" pitchFamily="2" charset="2"/>
              </a:rPr>
              <a:t>mode bit is “kernel”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How do we guarantee that user does not explicitly set the mode bit to “kernel”?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System call changes mode to kernel, return from call resets it to user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Some instructions designated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privileged</a:t>
            </a:r>
            <a:r>
              <a:rPr lang="en-US" altLang="en-US" dirty="0"/>
              <a:t>, only executable in kernel mode</a:t>
            </a:r>
          </a:p>
        </p:txBody>
      </p:sp>
    </p:spTree>
    <p:extLst>
      <p:ext uri="{BB962C8B-B14F-4D97-AF65-F5344CB8AC3E}">
        <p14:creationId xmlns:p14="http://schemas.microsoft.com/office/powerpoint/2010/main" val="3654188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77B7B49-686A-43F8-AEBF-B723806A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12" y="1305890"/>
            <a:ext cx="7053262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84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3622BC2-D8A3-4714-B19A-26A06CC057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8413" y="204788"/>
            <a:ext cx="719455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Virtualization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AAFBD5-73DB-46BC-A327-5E1260FD7D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dirty="0"/>
              <a:t>Allows operating systems to run applications within other OSes</a:t>
            </a:r>
          </a:p>
          <a:p>
            <a:pPr lvl="1"/>
            <a:r>
              <a:rPr lang="en-US" altLang="en-US" dirty="0"/>
              <a:t>Vast and growing industry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Emulation</a:t>
            </a:r>
            <a:r>
              <a:rPr lang="en-US" altLang="en-US" dirty="0"/>
              <a:t> used when source CPU type different from target type (i.e. PowerPC to Intel x86)</a:t>
            </a:r>
          </a:p>
          <a:p>
            <a:pPr lvl="1"/>
            <a:r>
              <a:rPr lang="en-US" altLang="en-US" dirty="0"/>
              <a:t>Generally slowest method</a:t>
            </a:r>
          </a:p>
          <a:p>
            <a:pPr lvl="1"/>
            <a:r>
              <a:rPr lang="en-US" altLang="en-US" dirty="0"/>
              <a:t>When computer language not compiled to native code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Interpretation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Virtualization</a:t>
            </a:r>
            <a:r>
              <a:rPr lang="en-US" altLang="en-US" dirty="0"/>
              <a:t> – OS natively compiled for CPU, running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guest</a:t>
            </a:r>
            <a:r>
              <a:rPr lang="en-US" altLang="en-US" dirty="0"/>
              <a:t> OSes  also natively compiled </a:t>
            </a:r>
          </a:p>
          <a:p>
            <a:pPr lvl="1"/>
            <a:r>
              <a:rPr lang="en-US" altLang="en-US" dirty="0"/>
              <a:t>Consider VMware running WinXP guests, each running applications, all on native WinXP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 </a:t>
            </a:r>
            <a:r>
              <a:rPr lang="en-US" altLang="en-US" dirty="0"/>
              <a:t>OS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VMM</a:t>
            </a:r>
            <a:r>
              <a:rPr lang="en-US" altLang="en-US" dirty="0"/>
              <a:t> (virtual machine Manager) provides virtualization services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AAFF784-E85C-41DD-9564-2AFE9F2AF8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7600" y="206375"/>
            <a:ext cx="7400925" cy="576263"/>
          </a:xfrm>
        </p:spPr>
        <p:txBody>
          <a:bodyPr/>
          <a:lstStyle/>
          <a:p>
            <a:pPr eaLnBrk="1" hangingPunct="1"/>
            <a:r>
              <a:rPr lang="en-US" altLang="en-US"/>
              <a:t>Virtualization (cont.)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739FC5C6-2924-4E47-B256-2944395306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12075" cy="4530725"/>
          </a:xfrm>
        </p:spPr>
        <p:txBody>
          <a:bodyPr/>
          <a:lstStyle/>
          <a:p>
            <a:r>
              <a:rPr lang="en-US" altLang="en-US" dirty="0"/>
              <a:t>Use cases involve laptops and desktops running multiple OSes for exploration or compatibility</a:t>
            </a:r>
          </a:p>
          <a:p>
            <a:pPr lvl="1"/>
            <a:r>
              <a:rPr lang="en-US" altLang="en-US" dirty="0"/>
              <a:t>Apple laptop running Mac OS X host, Windows as a guest</a:t>
            </a:r>
          </a:p>
          <a:p>
            <a:pPr lvl="1"/>
            <a:r>
              <a:rPr lang="en-US" altLang="en-US" dirty="0"/>
              <a:t>Developing apps for multiple OSes without having multiple systems</a:t>
            </a:r>
          </a:p>
          <a:p>
            <a:pPr lvl="1"/>
            <a:r>
              <a:rPr lang="en-US" altLang="en-US" dirty="0"/>
              <a:t>Quality assurance testing applications without having multiple systems</a:t>
            </a:r>
          </a:p>
          <a:p>
            <a:pPr lvl="1"/>
            <a:r>
              <a:rPr lang="en-US" altLang="en-US" dirty="0"/>
              <a:t>Executing and managing compute environments within data centers</a:t>
            </a:r>
          </a:p>
          <a:p>
            <a:r>
              <a:rPr lang="en-US" altLang="en-US" dirty="0"/>
              <a:t>VMM can run natively, in which case they are also the host</a:t>
            </a:r>
          </a:p>
          <a:p>
            <a:pPr lvl="1"/>
            <a:r>
              <a:rPr lang="en-US" altLang="en-US" dirty="0"/>
              <a:t>There is no general-purpose host then (VMware ESX and Citrix </a:t>
            </a:r>
            <a:r>
              <a:rPr lang="en-US" altLang="en-US" dirty="0" err="1"/>
              <a:t>XenServer</a:t>
            </a:r>
            <a:r>
              <a:rPr lang="en-US" altLang="en-US" dirty="0"/>
              <a:t>)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67AD9E5-C263-4DD7-BF7C-15DD636247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0775" y="192088"/>
            <a:ext cx="7645400" cy="601662"/>
          </a:xfrm>
        </p:spPr>
        <p:txBody>
          <a:bodyPr/>
          <a:lstStyle/>
          <a:p>
            <a:pPr eaLnBrk="1" hangingPunct="1"/>
            <a:r>
              <a:rPr lang="en-US" altLang="en-US" sz="3000"/>
              <a:t>Computing Environments - Virtualization</a:t>
            </a:r>
          </a:p>
        </p:txBody>
      </p:sp>
      <p:pic>
        <p:nvPicPr>
          <p:cNvPr id="94211" name="Picture 1" descr="1_20.pdf">
            <a:extLst>
              <a:ext uri="{FF2B5EF4-FFF2-40B4-BE49-F238E27FC236}">
                <a16:creationId xmlns:a16="http://schemas.microsoft.com/office/drawing/2014/main" id="{6757256A-1C41-4B7F-99E9-C6E76C86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554163"/>
            <a:ext cx="6396037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76400" y="2888119"/>
            <a:ext cx="66607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59FD66-46C0-9288-1D29-90D143089326}"/>
              </a:ext>
            </a:extLst>
          </p:cNvPr>
          <p:cNvSpPr txBox="1"/>
          <p:nvPr/>
        </p:nvSpPr>
        <p:spPr>
          <a:xfrm>
            <a:off x="4512623" y="53439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63041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776E12C-0A8F-49FF-8988-D53352F14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3200"/>
            <a:ext cx="8034338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1: 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002EA22-F1BB-4F36-8EAD-4A3CBBBFD9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dirty="0"/>
              <a:t>What Operating Systems Do</a:t>
            </a:r>
          </a:p>
          <a:p>
            <a:r>
              <a:rPr lang="en-US" altLang="en-US" dirty="0"/>
              <a:t>Computer-System Organization</a:t>
            </a:r>
          </a:p>
          <a:p>
            <a:r>
              <a:rPr lang="en-US" altLang="en-US" dirty="0"/>
              <a:t>Computer-System Architecture</a:t>
            </a:r>
          </a:p>
          <a:p>
            <a:r>
              <a:rPr lang="en-US" altLang="en-US" dirty="0"/>
              <a:t>Operating-System Operations</a:t>
            </a:r>
          </a:p>
          <a:p>
            <a:r>
              <a:rPr lang="en-US" altLang="en-US" dirty="0"/>
              <a:t>Resource Management</a:t>
            </a:r>
          </a:p>
          <a:p>
            <a:r>
              <a:rPr lang="en-US" altLang="en-US" dirty="0"/>
              <a:t>Security and Protection</a:t>
            </a:r>
          </a:p>
          <a:p>
            <a:r>
              <a:rPr lang="en-US" altLang="en-US" dirty="0"/>
              <a:t>Virtualization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41EA749-5F42-4DDF-91AF-C39281ECA8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0138" y="227013"/>
            <a:ext cx="7399337" cy="558800"/>
          </a:xfrm>
        </p:spPr>
        <p:txBody>
          <a:bodyPr/>
          <a:lstStyle/>
          <a:p>
            <a:r>
              <a:rPr lang="en-US" altLang="en-US" dirty="0"/>
              <a:t>Computer-System Architecture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4D3327B7-8FD8-4AB6-82B1-9B1A1B47B9C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06450" y="1233488"/>
            <a:ext cx="7693025" cy="4867275"/>
          </a:xfrm>
        </p:spPr>
        <p:txBody>
          <a:bodyPr/>
          <a:lstStyle/>
          <a:p>
            <a:r>
              <a:rPr lang="en-US" altLang="en-US" dirty="0"/>
              <a:t>Most systems use a single general-purpose processor</a:t>
            </a:r>
          </a:p>
          <a:p>
            <a:pPr lvl="1"/>
            <a:r>
              <a:rPr lang="en-US" altLang="en-US" dirty="0"/>
              <a:t>Most systems have special-purpose processors as well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systems growing in use and importance</a:t>
            </a:r>
          </a:p>
          <a:p>
            <a:pPr lvl="1"/>
            <a:r>
              <a:rPr lang="en-US" altLang="en-US" dirty="0"/>
              <a:t>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parallel systems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tightly-coupled systems</a:t>
            </a:r>
          </a:p>
          <a:p>
            <a:pPr lvl="1"/>
            <a:r>
              <a:rPr lang="en-US" altLang="en-US" dirty="0"/>
              <a:t>Advantages include: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Increased throughput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Economy of scale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Increased reliability </a:t>
            </a:r>
            <a:r>
              <a:rPr lang="en-US" altLang="en-US" dirty="0"/>
              <a:t>– graceful degradation or fault tolerance</a:t>
            </a:r>
          </a:p>
          <a:p>
            <a:pPr lvl="1"/>
            <a:r>
              <a:rPr lang="en-US" altLang="en-US" dirty="0"/>
              <a:t>Two types: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Asymmetric Multiprocessing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processor is assigned a specie task.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Symmetric Multiprocessing </a:t>
            </a:r>
            <a:r>
              <a:rPr lang="en-US" altLang="en-US" dirty="0"/>
              <a:t>– each processor performs all tasks</a:t>
            </a:r>
          </a:p>
          <a:p>
            <a:pPr marL="1200150" lvl="2" indent="-342900">
              <a:buFont typeface="Webdings" panose="05030102010509060703" pitchFamily="18" charset="2"/>
              <a:buNone/>
            </a:pPr>
            <a:endParaRPr lang="en-US" alt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17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1410AFB-466A-4B08-A8E9-FA44DF2206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9800" y="133350"/>
            <a:ext cx="8229600" cy="641350"/>
          </a:xfrm>
        </p:spPr>
        <p:txBody>
          <a:bodyPr/>
          <a:lstStyle/>
          <a:p>
            <a:r>
              <a:rPr lang="en-US" altLang="en-US" sz="3000" dirty="0"/>
              <a:t>Symmetric Multiprocessing Architecture</a:t>
            </a:r>
            <a:br>
              <a:rPr lang="en-US" altLang="en-US" sz="3000" dirty="0"/>
            </a:br>
            <a:r>
              <a:rPr lang="en-US" altLang="en-US" sz="2800" dirty="0">
                <a:highlight>
                  <a:srgbClr val="FFFF00"/>
                </a:highlight>
              </a:rPr>
              <a:t>(Self Study)</a:t>
            </a:r>
            <a:endParaRPr lang="en-US" altLang="en-US" sz="3000" dirty="0"/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61A30DEF-BA94-447F-8812-ADBD513F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822450"/>
            <a:ext cx="5051425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0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20841D46-E229-498E-9F1F-A94657CB7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070850" cy="576262"/>
          </a:xfrm>
        </p:spPr>
        <p:txBody>
          <a:bodyPr/>
          <a:lstStyle/>
          <a:p>
            <a:r>
              <a:rPr lang="en-US" altLang="en-US" dirty="0"/>
              <a:t>Dual-Core Design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52227" name="Content Placeholder 1">
            <a:extLst>
              <a:ext uri="{FF2B5EF4-FFF2-40B4-BE49-F238E27FC236}">
                <a16:creationId xmlns:a16="http://schemas.microsoft.com/office/drawing/2014/main" id="{2C6B238E-3C2D-4092-8CEA-97744AAE8F4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54075" y="1108076"/>
            <a:ext cx="6921313" cy="1216772"/>
          </a:xfrm>
        </p:spPr>
        <p:txBody>
          <a:bodyPr/>
          <a:lstStyle/>
          <a:p>
            <a:r>
              <a:rPr lang="en-US" altLang="en-US" sz="1800" dirty="0"/>
              <a:t>Multi-chip and </a:t>
            </a:r>
            <a:r>
              <a:rPr lang="en-US" altLang="en-US" sz="1800" b="1" dirty="0">
                <a:solidFill>
                  <a:srgbClr val="006699"/>
                </a:solidFill>
                <a:latin typeface="+mj-lt"/>
              </a:rPr>
              <a:t>multicore</a:t>
            </a:r>
          </a:p>
          <a:p>
            <a:r>
              <a:rPr lang="en-US" altLang="en-US" sz="1800" dirty="0"/>
              <a:t>Systems containing all  chips</a:t>
            </a:r>
            <a:endParaRPr lang="en-US" altLang="en-US" sz="18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1800" dirty="0"/>
              <a:t>Chassis containing multiple separate systems</a:t>
            </a:r>
          </a:p>
          <a:p>
            <a:pPr lvl="1"/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77155B73-8D6F-4B94-A72D-0EA688D4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6" y="2388259"/>
            <a:ext cx="4039281" cy="360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90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1(Cont’d):  Operating-System Services</a:t>
            </a:r>
          </a:p>
        </p:txBody>
      </p:sp>
    </p:spTree>
    <p:extLst>
      <p:ext uri="{BB962C8B-B14F-4D97-AF65-F5344CB8AC3E}">
        <p14:creationId xmlns:p14="http://schemas.microsoft.com/office/powerpoint/2010/main" val="2900226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BA1119-0E5B-4C51-B6FA-28152283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4707" y="130231"/>
            <a:ext cx="8066088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1102DF7-4A96-4DB4-93EE-EFEEB0DC3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41468"/>
            <a:ext cx="7618413" cy="4530725"/>
          </a:xfrm>
        </p:spPr>
        <p:txBody>
          <a:bodyPr/>
          <a:lstStyle/>
          <a:p>
            <a:r>
              <a:rPr lang="en-US" altLang="en-US" dirty="0"/>
              <a:t>Operating System Services</a:t>
            </a:r>
          </a:p>
          <a:p>
            <a:r>
              <a:rPr lang="en-US" altLang="en-US" dirty="0"/>
              <a:t>User and Operating System-Interface</a:t>
            </a:r>
          </a:p>
          <a:p>
            <a:r>
              <a:rPr lang="en-US" altLang="en-US" dirty="0"/>
              <a:t>System Calls</a:t>
            </a:r>
          </a:p>
          <a:p>
            <a:r>
              <a:rPr lang="en-US" altLang="en-US" dirty="0"/>
              <a:t>Operating System Structure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7974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environment for execution of programs and services to programs and users</a:t>
            </a:r>
          </a:p>
          <a:p>
            <a:r>
              <a:rPr lang="en-US" altLang="en-US" dirty="0"/>
              <a:t>One set of operating-system services provides functions that are helpful to the user:</a:t>
            </a:r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5731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</a:p>
          <a:p>
            <a:pPr lvl="2"/>
            <a:r>
              <a:rPr lang="en-US" altLang="en-US"/>
              <a:t>May occur in the CPU and memory hardware, in I/O devices, in user program</a:t>
            </a:r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25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Another set of OS functions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Resource allocation - </a:t>
            </a:r>
            <a:r>
              <a:rPr lang="en-US" altLang="en-US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Logging -</a:t>
            </a:r>
            <a:r>
              <a:rPr lang="en-US" altLang="en-US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Protection and security - </a:t>
            </a:r>
            <a:r>
              <a:rPr lang="en-US" altLang="en-US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Protection</a:t>
            </a:r>
            <a:r>
              <a:rPr lang="en-US" altLang="en-US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Security</a:t>
            </a:r>
            <a:r>
              <a:rPr lang="en-US" altLang="en-US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18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109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9" y="1223963"/>
            <a:ext cx="6155958" cy="4131808"/>
          </a:xfrm>
        </p:spPr>
        <p:txBody>
          <a:bodyPr/>
          <a:lstStyle/>
          <a:p>
            <a:r>
              <a:rPr lang="en-US" altLang="en-US" dirty="0"/>
              <a:t>CLI allows direct command entry</a:t>
            </a:r>
          </a:p>
          <a:p>
            <a:r>
              <a:rPr lang="en-US" altLang="en-US" dirty="0"/>
              <a:t>Sometimes implemented in kernel, sometimes by 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shells</a:t>
            </a:r>
          </a:p>
          <a:p>
            <a:r>
              <a:rPr lang="en-US" altLang="en-US" dirty="0"/>
              <a:t>Primarily fetches a command from user and executes it</a:t>
            </a:r>
          </a:p>
          <a:p>
            <a:r>
              <a:rPr lang="en-US" altLang="en-US" dirty="0"/>
              <a:t>Sometimes commands built-in, sometimes just names of programs</a:t>
            </a:r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095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EAAE997-54FD-41EF-972D-B4CCB9B18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3613" y="19843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What is an Operating System?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D36D9CA-D38B-456F-A12D-3CBF399EED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5513" y="1268413"/>
            <a:ext cx="7121525" cy="4159250"/>
          </a:xfrm>
        </p:spPr>
        <p:txBody>
          <a:bodyPr/>
          <a:lstStyle/>
          <a:p>
            <a:r>
              <a:rPr lang="en-US" altLang="en-US"/>
              <a:t>A program that acts as an intermediary between a user of a computer and the computer hardware</a:t>
            </a:r>
          </a:p>
          <a:p>
            <a:r>
              <a:rPr lang="en-US" altLang="en-US"/>
              <a:t>Operating system goals:</a:t>
            </a:r>
          </a:p>
          <a:p>
            <a:pPr lvl="1"/>
            <a:r>
              <a:rPr lang="en-US" altLang="en-US"/>
              <a:t>Execute user programs and make solving user problems easier</a:t>
            </a:r>
          </a:p>
          <a:p>
            <a:pPr lvl="1"/>
            <a:r>
              <a:rPr lang="en-US" altLang="en-US"/>
              <a:t>Make the computer system convenient to use</a:t>
            </a:r>
          </a:p>
          <a:p>
            <a:pPr lvl="1"/>
            <a:r>
              <a:rPr lang="en-US" altLang="en-US"/>
              <a:t>Use the computer hardware in an efficient manner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6DF5F8A-F2E3-4D74-9C52-A032EB053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20663"/>
            <a:ext cx="73977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Bourne</a:t>
            </a:r>
            <a:r>
              <a:rPr lang="en-US" altLang="en-US" dirty="0"/>
              <a:t> Shell Command Interpreter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1A3B6206-A655-48E2-8075-716970A2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041400"/>
            <a:ext cx="73977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045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User Operating System Interface - GUI</a:t>
            </a:r>
            <a:r>
              <a:rPr lang="en-US" altLang="en-US" sz="2800" dirty="0">
                <a:highlight>
                  <a:srgbClr val="FFFF00"/>
                </a:highlight>
              </a:rPr>
              <a:t> </a:t>
            </a:r>
            <a:br>
              <a:rPr lang="en-US" altLang="en-US" sz="2800" dirty="0">
                <a:highlight>
                  <a:srgbClr val="FFFF00"/>
                </a:highlight>
              </a:rPr>
            </a:br>
            <a:r>
              <a:rPr lang="en-US" altLang="en-US" sz="2800" dirty="0">
                <a:highlight>
                  <a:srgbClr val="FFFF00"/>
                </a:highlight>
              </a:rPr>
              <a:t>(Self Study)</a:t>
            </a:r>
            <a:endParaRPr lang="en-US" altLang="en-US" sz="3000" dirty="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 dirty="0"/>
              <a:t>User-friendly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dirty="0"/>
              <a:t> metaphor interface</a:t>
            </a:r>
          </a:p>
          <a:p>
            <a:pPr lvl="1"/>
            <a:r>
              <a:rPr lang="en-US" altLang="en-US" dirty="0"/>
              <a:t>Usually mouse, keyboard, and monitor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dirty="0"/>
              <a:t> represent files, programs, actions,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Various mouse buttons over objects in the interface cause various actions (provide information, options, execute function, open directory (known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Invented at Xerox PARC</a:t>
            </a:r>
          </a:p>
          <a:p>
            <a:r>
              <a:rPr lang="en-US" altLang="en-US" dirty="0"/>
              <a:t>Many systems now include both CLI and GUI interfaces</a:t>
            </a:r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 dirty="0"/>
              <a:t>“</a:t>
            </a:r>
            <a:r>
              <a:rPr lang="en-US" altLang="ja-JP" dirty="0"/>
              <a:t>command</a:t>
            </a:r>
            <a:r>
              <a:rPr lang="ja-JP" altLang="en-US" dirty="0"/>
              <a:t>”</a:t>
            </a:r>
            <a:r>
              <a:rPr lang="en-US" altLang="ja-JP" dirty="0"/>
              <a:t> shell</a:t>
            </a:r>
          </a:p>
          <a:p>
            <a:pPr lvl="1"/>
            <a:r>
              <a:rPr lang="en-US" altLang="en-US" dirty="0"/>
              <a:t>Apple Mac OS X is </a:t>
            </a:r>
            <a:r>
              <a:rPr lang="ja-JP" altLang="en-US" dirty="0"/>
              <a:t>“</a:t>
            </a:r>
            <a:r>
              <a:rPr lang="en-US" altLang="ja-JP" dirty="0"/>
              <a:t>Aqua</a:t>
            </a:r>
            <a:r>
              <a:rPr lang="ja-JP" altLang="en-US" dirty="0"/>
              <a:t>”</a:t>
            </a:r>
            <a:r>
              <a:rPr lang="en-US" altLang="ja-JP" dirty="0"/>
              <a:t> GUI interface with UNIX kernel underneath and shells available</a:t>
            </a:r>
          </a:p>
          <a:p>
            <a:pPr lvl="1"/>
            <a:r>
              <a:rPr lang="en-US" altLang="en-US" dirty="0"/>
              <a:t>Unix and Linux have CLI with optional GUI interfaces (CDE, KDE, GNOME)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1859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41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51A60BE-6FD2-4F4A-A1E6-2481BBFE0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113713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The Mac OS X GUI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B0B2C641-FBF3-4549-BC82-4C37E0EC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279525"/>
            <a:ext cx="81137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341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System Calls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385888"/>
            <a:ext cx="7678737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55144004-C2FB-40D0-9742-3DE46A26D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3624263"/>
            <a:ext cx="7181850" cy="59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kumimoji="1" lang="en-US" altLang="en-US" dirty="0">
                <a:latin typeface="+mn-lt"/>
              </a:rPr>
              <a:t>Note that the system-call names used throughout this text are generic</a:t>
            </a:r>
          </a:p>
        </p:txBody>
      </p:sp>
    </p:spTree>
    <p:extLst>
      <p:ext uri="{BB962C8B-B14F-4D97-AF65-F5344CB8AC3E}">
        <p14:creationId xmlns:p14="http://schemas.microsoft.com/office/powerpoint/2010/main" val="3738330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System Calls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dirty="0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>
            <a:extLst>
              <a:ext uri="{FF2B5EF4-FFF2-40B4-BE49-F238E27FC236}">
                <a16:creationId xmlns:a16="http://schemas.microsoft.com/office/drawing/2014/main" id="{829D7286-9D2A-4CC2-99A2-293356FA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3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System Call Implementation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  <p:extLst>
      <p:ext uri="{BB962C8B-B14F-4D97-AF65-F5344CB8AC3E}">
        <p14:creationId xmlns:p14="http://schemas.microsoft.com/office/powerpoint/2010/main" val="1913391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System Calls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end, abort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lvl="1"/>
            <a:r>
              <a:rPr lang="en-US" altLang="en-US" dirty="0"/>
              <a:t>Dump memory if error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</p:spTree>
    <p:extLst>
      <p:ext uri="{BB962C8B-B14F-4D97-AF65-F5344CB8AC3E}">
        <p14:creationId xmlns:p14="http://schemas.microsoft.com/office/powerpoint/2010/main" val="2703553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 dirty="0"/>
              <a:t>File management</a:t>
            </a:r>
          </a:p>
          <a:p>
            <a:pPr lvl="1"/>
            <a:r>
              <a:rPr lang="en-US" altLang="en-US" dirty="0"/>
              <a:t>create file, delete file</a:t>
            </a:r>
          </a:p>
          <a:p>
            <a:pPr lvl="1"/>
            <a:r>
              <a:rPr lang="en-US" altLang="en-US" dirty="0"/>
              <a:t>open, close file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and set file attributes</a:t>
            </a:r>
          </a:p>
          <a:p>
            <a:r>
              <a:rPr lang="en-US" altLang="en-US" dirty="0"/>
              <a:t>Device management</a:t>
            </a:r>
          </a:p>
          <a:p>
            <a:pPr lvl="1"/>
            <a:r>
              <a:rPr lang="en-US" altLang="en-US" dirty="0"/>
              <a:t>request device, release device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device attributes, set device attributes</a:t>
            </a:r>
          </a:p>
          <a:p>
            <a:pPr lvl="1"/>
            <a:r>
              <a:rPr lang="en-US" altLang="en-US" dirty="0"/>
              <a:t>logically attach or detach devices</a:t>
            </a:r>
          </a:p>
          <a:p>
            <a:pPr lvl="1"/>
            <a:endParaRPr lang="en-US" altLang="en-US" dirty="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System Calls (Cont.)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9795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System Calls (Cont.)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  <p:extLst>
      <p:ext uri="{BB962C8B-B14F-4D97-AF65-F5344CB8AC3E}">
        <p14:creationId xmlns:p14="http://schemas.microsoft.com/office/powerpoint/2010/main" val="121589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9A1BED6-5944-4DA0-B6E3-EB3BCCB8AC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201613"/>
            <a:ext cx="7532688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Structure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A4DDCE4-1C30-412E-839F-FB2BB84F3F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204913"/>
            <a:ext cx="7772400" cy="4483100"/>
          </a:xfrm>
        </p:spPr>
        <p:txBody>
          <a:bodyPr/>
          <a:lstStyle/>
          <a:p>
            <a:r>
              <a:rPr lang="en-US" altLang="en-US"/>
              <a:t>Computer system can be divided into four components:</a:t>
            </a:r>
          </a:p>
          <a:p>
            <a:pPr lvl="1"/>
            <a:r>
              <a:rPr lang="en-US" altLang="en-US"/>
              <a:t>Hardware – provides basic computing resources</a:t>
            </a:r>
          </a:p>
          <a:p>
            <a:pPr lvl="2"/>
            <a:r>
              <a:rPr lang="en-US" altLang="en-US"/>
              <a:t>CPU, memory, I/O devices</a:t>
            </a:r>
          </a:p>
          <a:p>
            <a:pPr lvl="1"/>
            <a:r>
              <a:rPr lang="en-US" altLang="en-US"/>
              <a:t>Operating system</a:t>
            </a:r>
          </a:p>
          <a:p>
            <a:pPr lvl="2"/>
            <a:r>
              <a:rPr lang="en-US" altLang="en-US"/>
              <a:t>Controls and coordinates use of hardware among various applications and users</a:t>
            </a:r>
          </a:p>
          <a:p>
            <a:pPr lvl="1"/>
            <a:r>
              <a:rPr lang="en-US" altLang="en-US"/>
              <a:t>Application programs – define the ways in which the system resources are used to solve the computing problems of the users</a:t>
            </a:r>
          </a:p>
          <a:p>
            <a:pPr lvl="2"/>
            <a:r>
              <a:rPr lang="en-US" altLang="en-US"/>
              <a:t>Word processors, compilers, web browsers, database systems, video games</a:t>
            </a:r>
          </a:p>
          <a:p>
            <a:pPr lvl="1"/>
            <a:r>
              <a:rPr lang="en-US" altLang="en-US"/>
              <a:t>Users</a:t>
            </a:r>
          </a:p>
          <a:p>
            <a:pPr lvl="2"/>
            <a:r>
              <a:rPr lang="en-US" altLang="en-US"/>
              <a:t>People, machines, other computers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System Calls (Cont.)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</a:t>
            </a:r>
          </a:p>
          <a:p>
            <a:pPr lvl="1"/>
            <a:r>
              <a:rPr lang="en-US" altLang="en-US" dirty="0"/>
              <a:t>Control access to resources</a:t>
            </a:r>
          </a:p>
          <a:p>
            <a:pPr lvl="1"/>
            <a:r>
              <a:rPr lang="en-US" altLang="en-US" dirty="0"/>
              <a:t>Get and set permissions</a:t>
            </a:r>
          </a:p>
          <a:p>
            <a:pPr lvl="1"/>
            <a:r>
              <a:rPr lang="en-US" altLang="en-US" dirty="0"/>
              <a:t>Allow and deny user access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349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  <a:r>
              <a:rPr lang="en-US" altLang="en-US" sz="2800" dirty="0">
                <a:highlight>
                  <a:srgbClr val="FFFF00"/>
                </a:highlight>
              </a:rPr>
              <a:t> (Self Study)</a:t>
            </a:r>
            <a:endParaRPr lang="en-US" altLang="en-US" sz="2600" dirty="0"/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327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6CD12CFE-09B0-48A4-9AEE-9A58E11BB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7C77CAAD-91EB-4676-A633-22880A53E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5025" y="1241425"/>
            <a:ext cx="6918325" cy="4530725"/>
          </a:xfrm>
        </p:spPr>
        <p:txBody>
          <a:bodyPr/>
          <a:lstStyle/>
          <a:p>
            <a:r>
              <a:rPr lang="en-US" altLang="en-US" dirty="0"/>
              <a:t>General-purpose OS is very large program</a:t>
            </a:r>
          </a:p>
          <a:p>
            <a:r>
              <a:rPr lang="en-US" altLang="en-US" dirty="0"/>
              <a:t>Various ways to structure ones</a:t>
            </a:r>
          </a:p>
          <a:p>
            <a:pPr lvl="1"/>
            <a:r>
              <a:rPr lang="en-US" altLang="en-US" dirty="0"/>
              <a:t>Simple structure – MS-DOS</a:t>
            </a:r>
          </a:p>
          <a:p>
            <a:pPr lvl="1"/>
            <a:r>
              <a:rPr lang="en-US" altLang="en-US" dirty="0"/>
              <a:t>More complex – UNIX</a:t>
            </a:r>
          </a:p>
          <a:p>
            <a:pPr lvl="1"/>
            <a:r>
              <a:rPr lang="en-US" altLang="en-US" dirty="0"/>
              <a:t>Layered – an abstraction</a:t>
            </a:r>
          </a:p>
          <a:p>
            <a:pPr lvl="1"/>
            <a:r>
              <a:rPr lang="en-US" altLang="en-US" dirty="0"/>
              <a:t>Microkernel – Mach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7047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E377E7B4-9EBE-4C2B-8887-F7A7B2906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9320" y="289485"/>
            <a:ext cx="8137525" cy="457200"/>
          </a:xfrm>
        </p:spPr>
        <p:txBody>
          <a:bodyPr/>
          <a:lstStyle/>
          <a:p>
            <a:pPr eaLnBrk="1" hangingPunct="1"/>
            <a:r>
              <a:rPr lang="en-US" altLang="en-US" dirty="0"/>
              <a:t>Monolithic Structure – Original UNIX</a:t>
            </a:r>
            <a:r>
              <a:rPr lang="en-US" altLang="en-US" dirty="0">
                <a:highlight>
                  <a:srgbClr val="FFFF00"/>
                </a:highlight>
              </a:rPr>
              <a:t> </a:t>
            </a:r>
            <a:endParaRPr lang="en-US" altLang="en-US" dirty="0"/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FC6D798A-4128-40D0-B643-81391EF17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155700"/>
            <a:ext cx="7743825" cy="4073525"/>
          </a:xfrm>
        </p:spPr>
        <p:txBody>
          <a:bodyPr/>
          <a:lstStyle/>
          <a:p>
            <a:r>
              <a:rPr lang="en-US" altLang="en-US" dirty="0"/>
              <a:t>UNIX – limited by hardware functionality, the original UNIX operating system had limited structuring.  </a:t>
            </a:r>
          </a:p>
          <a:p>
            <a:r>
              <a:rPr lang="en-US" altLang="en-US" dirty="0"/>
              <a:t>The UNIX OS consists of two separable parts</a:t>
            </a:r>
          </a:p>
          <a:p>
            <a:pPr lvl="1"/>
            <a:r>
              <a:rPr lang="en-US" altLang="en-US" dirty="0"/>
              <a:t>Systems programs</a:t>
            </a:r>
          </a:p>
          <a:p>
            <a:pPr lvl="1"/>
            <a:r>
              <a:rPr lang="en-US" altLang="en-US" dirty="0"/>
              <a:t>The kernel</a:t>
            </a:r>
          </a:p>
          <a:p>
            <a:pPr lvl="2"/>
            <a:r>
              <a:rPr lang="en-US" altLang="en-US" dirty="0"/>
              <a:t>Consists of everything below the system-call interface and above the physical hardware</a:t>
            </a:r>
          </a:p>
          <a:p>
            <a:pPr lvl="2"/>
            <a:r>
              <a:rPr lang="en-US" altLang="en-US" dirty="0"/>
              <a:t>Provides the file system, CPU scheduling, memory management, and other operating-system functions; a large number of functions for one level</a:t>
            </a:r>
          </a:p>
        </p:txBody>
      </p:sp>
    </p:spTree>
    <p:extLst>
      <p:ext uri="{BB962C8B-B14F-4D97-AF65-F5344CB8AC3E}">
        <p14:creationId xmlns:p14="http://schemas.microsoft.com/office/powerpoint/2010/main" val="1042535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CFC2B06-0A35-4F30-AA6D-A9E4B2E7F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06375"/>
            <a:ext cx="7693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Traditional UNIX System Structure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43011" name="TextBox 1">
            <a:extLst>
              <a:ext uri="{FF2B5EF4-FFF2-40B4-BE49-F238E27FC236}">
                <a16:creationId xmlns:a16="http://schemas.microsoft.com/office/drawing/2014/main" id="{5706A7FC-049C-41F9-8FDB-970715988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096963"/>
            <a:ext cx="6897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dirty="0">
                <a:latin typeface="+mn-lt"/>
              </a:rPr>
              <a:t>Beyond simple but not fully layered</a:t>
            </a:r>
          </a:p>
        </p:txBody>
      </p:sp>
      <p:pic>
        <p:nvPicPr>
          <p:cNvPr id="79876" name="Picture 2">
            <a:extLst>
              <a:ext uri="{FF2B5EF4-FFF2-40B4-BE49-F238E27FC236}">
                <a16:creationId xmlns:a16="http://schemas.microsoft.com/office/drawing/2014/main" id="{0AF4FCDF-1BC0-40A0-B88F-41654943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69" y="1718273"/>
            <a:ext cx="6409756" cy="387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646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C38BB792-4B15-4757-85D3-D0B6840E0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15900"/>
            <a:ext cx="76454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Linux System Structure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81923" name="TextBox 1">
            <a:extLst>
              <a:ext uri="{FF2B5EF4-FFF2-40B4-BE49-F238E27FC236}">
                <a16:creationId xmlns:a16="http://schemas.microsoft.com/office/drawing/2014/main" id="{40FACBEC-A814-4EAA-BD5E-E6B0EC818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1096963"/>
            <a:ext cx="6988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Monolithic plus modular design</a:t>
            </a:r>
          </a:p>
        </p:txBody>
      </p:sp>
      <p:pic>
        <p:nvPicPr>
          <p:cNvPr id="81924" name="Picture 3">
            <a:extLst>
              <a:ext uri="{FF2B5EF4-FFF2-40B4-BE49-F238E27FC236}">
                <a16:creationId xmlns:a16="http://schemas.microsoft.com/office/drawing/2014/main" id="{3916281A-E631-49D0-A316-EE6C756C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0" y="1674471"/>
            <a:ext cx="2740269" cy="423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32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D347B9A-F212-4276-94F4-7598F322B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Layered Approach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EF88837C-C3AF-4F6B-BDE3-AD82D9B29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233488"/>
            <a:ext cx="3735387" cy="4530725"/>
          </a:xfrm>
        </p:spPr>
        <p:txBody>
          <a:bodyPr/>
          <a:lstStyle/>
          <a:p>
            <a:r>
              <a:rPr lang="en-US" altLang="en-US"/>
              <a:t>The operating system is divided into a number of layers (levels), each built on top of lower layers.  The bottom layer (layer 0), is the hardware; the highest (layer N) is the user interface.</a:t>
            </a:r>
          </a:p>
          <a:p>
            <a:r>
              <a:rPr lang="en-US" altLang="en-US"/>
              <a:t>With modularity, layers are selected such that each uses functions (operations) and services of only lower-level layers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id="{407A23F2-DA55-4CEE-97C1-871903D9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757" y="1257727"/>
            <a:ext cx="3547958" cy="328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297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A877023E-2F55-41F6-99AD-606BBD5F5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07963"/>
            <a:ext cx="7816850" cy="576262"/>
          </a:xfrm>
        </p:spPr>
        <p:txBody>
          <a:bodyPr/>
          <a:lstStyle/>
          <a:p>
            <a:pPr eaLnBrk="1" hangingPunct="1"/>
            <a:r>
              <a:rPr lang="en-US" altLang="en-US"/>
              <a:t>Microkernels</a:t>
            </a:r>
            <a:endParaRPr lang="en-US" altLang="en-US" sz="2400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3C84D0A-C5EC-46A8-A546-5363A149B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7238" y="1108075"/>
            <a:ext cx="7225619" cy="4857296"/>
          </a:xfrm>
        </p:spPr>
        <p:txBody>
          <a:bodyPr/>
          <a:lstStyle/>
          <a:p>
            <a:r>
              <a:rPr lang="en-US" altLang="en-US" dirty="0"/>
              <a:t>Moves as much from the kernel into user space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Mach</a:t>
            </a:r>
            <a:r>
              <a:rPr lang="en-US" altLang="en-US" dirty="0"/>
              <a:t> is an example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microkernel</a:t>
            </a:r>
          </a:p>
          <a:p>
            <a:pPr lvl="1"/>
            <a:r>
              <a:rPr lang="en-US" altLang="en-US" dirty="0"/>
              <a:t>Mac OS X kernel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Darwin</a:t>
            </a:r>
            <a:r>
              <a:rPr lang="en-US" altLang="en-US" dirty="0"/>
              <a:t>) partly based on Mach</a:t>
            </a:r>
            <a:endParaRPr lang="en-US" altLang="en-US" sz="800" dirty="0"/>
          </a:p>
          <a:p>
            <a:r>
              <a:rPr lang="en-US" altLang="en-US" dirty="0"/>
              <a:t>Communication takes place between user modules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</a:p>
          <a:p>
            <a:r>
              <a:rPr lang="en-US" altLang="en-US" dirty="0"/>
              <a:t>Benefits:</a:t>
            </a:r>
          </a:p>
          <a:p>
            <a:pPr lvl="1"/>
            <a:r>
              <a:rPr lang="en-US" altLang="en-US" dirty="0"/>
              <a:t>Easier to extend a microkernel</a:t>
            </a:r>
          </a:p>
          <a:p>
            <a:pPr lvl="1"/>
            <a:r>
              <a:rPr lang="en-US" altLang="en-US" dirty="0"/>
              <a:t>Easier to port the operating system to new architectures</a:t>
            </a:r>
          </a:p>
          <a:p>
            <a:pPr lvl="1"/>
            <a:r>
              <a:rPr lang="en-US" altLang="en-US" dirty="0"/>
              <a:t>More reliable (less code is running in kernel mode)</a:t>
            </a:r>
          </a:p>
          <a:p>
            <a:pPr lvl="1"/>
            <a:r>
              <a:rPr lang="en-US" altLang="en-US" dirty="0"/>
              <a:t>More secure</a:t>
            </a:r>
            <a:endParaRPr lang="en-US" altLang="en-US" sz="800" dirty="0"/>
          </a:p>
          <a:p>
            <a:r>
              <a:rPr lang="en-US" altLang="en-US" dirty="0"/>
              <a:t>Detriments:</a:t>
            </a:r>
          </a:p>
          <a:p>
            <a:pPr lvl="1"/>
            <a:r>
              <a:rPr lang="en-US" altLang="en-US" dirty="0"/>
              <a:t>Performance overhead of user space to kernel space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19140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31DBEE6C-3A88-4D5B-9245-EF2BF859C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288" y="214313"/>
            <a:ext cx="7399337" cy="576262"/>
          </a:xfrm>
        </p:spPr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400"/>
          </a:p>
        </p:txBody>
      </p:sp>
      <p:pic>
        <p:nvPicPr>
          <p:cNvPr id="88067" name="Picture 2">
            <a:extLst>
              <a:ext uri="{FF2B5EF4-FFF2-40B4-BE49-F238E27FC236}">
                <a16:creationId xmlns:a16="http://schemas.microsoft.com/office/drawing/2014/main" id="{25A0E5C8-7A5F-457D-83DE-F96A7C9E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29" y="1557524"/>
            <a:ext cx="6795238" cy="328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752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467BA55D-7A8C-4023-B3F3-3F18F7F629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macOS and iOS Structure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pic>
        <p:nvPicPr>
          <p:cNvPr id="94211" name="Content Placeholder 4">
            <a:extLst>
              <a:ext uri="{FF2B5EF4-FFF2-40B4-BE49-F238E27FC236}">
                <a16:creationId xmlns:a16="http://schemas.microsoft.com/office/drawing/2014/main" id="{4C8FD787-1D63-4CDB-A6AC-662FE711E4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4913" y="1755775"/>
            <a:ext cx="4498975" cy="3705225"/>
          </a:xfrm>
        </p:spPr>
      </p:pic>
    </p:spTree>
    <p:extLst>
      <p:ext uri="{BB962C8B-B14F-4D97-AF65-F5344CB8AC3E}">
        <p14:creationId xmlns:p14="http://schemas.microsoft.com/office/powerpoint/2010/main" val="286651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50503E-0C66-4E1F-85A5-04BB5FC51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182563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Abstract View of Components of Computer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21815D40-5D25-4B93-A397-C7A0DFC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1871663"/>
            <a:ext cx="4621212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F97DAC17-7FD8-4F1D-98AA-E84483449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Android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83BD71DB-F618-4925-8C3A-9C2CA2E1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10575"/>
            <a:ext cx="7166429" cy="4412112"/>
          </a:xfrm>
        </p:spPr>
        <p:txBody>
          <a:bodyPr/>
          <a:lstStyle/>
          <a:p>
            <a:r>
              <a:rPr lang="en-US" altLang="en-US" dirty="0"/>
              <a:t>Developed by Open Handset Alliance (mostly Google)</a:t>
            </a:r>
          </a:p>
          <a:p>
            <a:pPr lvl="1"/>
            <a:r>
              <a:rPr lang="en-US" altLang="en-US" dirty="0"/>
              <a:t>Open Source</a:t>
            </a:r>
          </a:p>
          <a:p>
            <a:r>
              <a:rPr lang="en-US" altLang="en-US" dirty="0"/>
              <a:t>Similar stack to iOS</a:t>
            </a:r>
          </a:p>
          <a:p>
            <a:r>
              <a:rPr lang="en-US" altLang="en-US" dirty="0"/>
              <a:t>Based on Linux kernel but modified</a:t>
            </a:r>
          </a:p>
          <a:p>
            <a:pPr lvl="1"/>
            <a:r>
              <a:rPr lang="en-US" altLang="en-US" dirty="0"/>
              <a:t>Provides process, memory, device-driver management</a:t>
            </a:r>
          </a:p>
          <a:p>
            <a:pPr lvl="1"/>
            <a:r>
              <a:rPr lang="en-US" altLang="en-US" dirty="0"/>
              <a:t>Adds power management </a:t>
            </a:r>
          </a:p>
          <a:p>
            <a:r>
              <a:rPr lang="en-US" altLang="en-US" dirty="0"/>
              <a:t>Runtime environment includes core set of libraries and Dalvik virtual machine</a:t>
            </a:r>
          </a:p>
          <a:p>
            <a:pPr lvl="1"/>
            <a:r>
              <a:rPr lang="en-US" altLang="en-US" dirty="0"/>
              <a:t>Apps developed in Java plus Android API</a:t>
            </a:r>
          </a:p>
          <a:p>
            <a:pPr lvl="2"/>
            <a:r>
              <a:rPr lang="en-US" altLang="en-US" dirty="0"/>
              <a:t>Java class files compiled to Java bytecode then translated to executable </a:t>
            </a:r>
            <a:r>
              <a:rPr lang="en-US" altLang="en-US" dirty="0" err="1"/>
              <a:t>thnn</a:t>
            </a:r>
            <a:r>
              <a:rPr lang="en-US" altLang="en-US" dirty="0"/>
              <a:t> runs in Dalvik VM</a:t>
            </a:r>
          </a:p>
          <a:p>
            <a:r>
              <a:rPr lang="en-US" altLang="en-US" dirty="0"/>
              <a:t>Libraries include frameworks for web browser (</a:t>
            </a:r>
            <a:r>
              <a:rPr lang="en-US" altLang="en-US" dirty="0" err="1"/>
              <a:t>webkit</a:t>
            </a:r>
            <a:r>
              <a:rPr lang="en-US" altLang="en-US" dirty="0"/>
              <a:t>), database (SQLite), multimedia, smaller </a:t>
            </a:r>
            <a:r>
              <a:rPr lang="en-US" altLang="en-US" dirty="0" err="1"/>
              <a:t>libc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9178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C21E0EC-5FB3-49AA-BCD8-C3D6E372FA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Android Architecture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pic>
        <p:nvPicPr>
          <p:cNvPr id="100355" name="Picture 2">
            <a:extLst>
              <a:ext uri="{FF2B5EF4-FFF2-40B4-BE49-F238E27FC236}">
                <a16:creationId xmlns:a16="http://schemas.microsoft.com/office/drawing/2014/main" id="{CE010BEA-C2AD-4086-B512-90CFB1E1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1135063"/>
            <a:ext cx="321945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343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2C62F9A8-4DAA-4F8E-8650-F234095DF9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265000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dirty="0"/>
              <a:t>Depends on the point of view</a:t>
            </a:r>
          </a:p>
          <a:p>
            <a:r>
              <a:rPr lang="en-US" altLang="en-US" dirty="0"/>
              <a:t>Users want convenience,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ease of use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good performance </a:t>
            </a:r>
          </a:p>
          <a:p>
            <a:pPr lvl="1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care about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resource utilization</a:t>
            </a:r>
          </a:p>
          <a:p>
            <a:r>
              <a:rPr lang="en-US" altLang="en-US" dirty="0"/>
              <a:t>But shared computer such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mainframe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minicomputer</a:t>
            </a:r>
            <a:r>
              <a:rPr lang="en-US" altLang="en-US" dirty="0"/>
              <a:t> must keep all users happy</a:t>
            </a:r>
          </a:p>
          <a:p>
            <a:pPr lvl="1"/>
            <a:r>
              <a:rPr lang="en-US" altLang="en-US" dirty="0"/>
              <a:t>Operating system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resource allocator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 program </a:t>
            </a:r>
            <a:r>
              <a:rPr lang="en-US" altLang="en-US" dirty="0"/>
              <a:t>making efficient use of HW and managing execution of user programs</a:t>
            </a:r>
          </a:p>
          <a:p>
            <a:r>
              <a:rPr lang="en-US" altLang="en-US" dirty="0"/>
              <a:t>Users of dedicate systems such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workstations</a:t>
            </a:r>
            <a:r>
              <a:rPr lang="en-US" altLang="en-US" dirty="0"/>
              <a:t> have dedicated resources but frequently use shared resources from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Mobile devices like smartphones and tables are resource poor,  optimized for usability and battery life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Mobile user interfaces such as touch screens, voice recognition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Some computers have little or no user interface, such as embedded computers in devices and automobiles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Run primarily without user intervention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2897302"/>
            <a:ext cx="8813800" cy="1063396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Overview of Computer System Structure </a:t>
            </a:r>
          </a:p>
        </p:txBody>
      </p:sp>
    </p:spTree>
    <p:extLst>
      <p:ext uri="{BB962C8B-B14F-4D97-AF65-F5344CB8AC3E}">
        <p14:creationId xmlns:p14="http://schemas.microsoft.com/office/powerpoint/2010/main" val="81815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E04BB2-CAE4-47E7-A8ED-B827B1313F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8363" y="214313"/>
            <a:ext cx="7639050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Organization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1233488"/>
            <a:ext cx="7639050" cy="4530725"/>
          </a:xfrm>
        </p:spPr>
        <p:txBody>
          <a:bodyPr/>
          <a:lstStyle/>
          <a:p>
            <a:r>
              <a:rPr lang="en-US" altLang="en-US" dirty="0"/>
              <a:t>Computer-system operation</a:t>
            </a:r>
          </a:p>
          <a:p>
            <a:pPr lvl="1"/>
            <a:r>
              <a:rPr lang="en-US" altLang="en-US" dirty="0"/>
              <a:t>One or more CPUs, device controllers connect through common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dirty="0"/>
              <a:t> providing access to shared memory</a:t>
            </a:r>
          </a:p>
          <a:p>
            <a:pPr lvl="1"/>
            <a:r>
              <a:rPr lang="en-US" altLang="en-US" dirty="0"/>
              <a:t>Concurrent execution of CPUs and devices competing for memory cycles</a:t>
            </a:r>
          </a:p>
          <a:p>
            <a:pPr lvl="1"/>
            <a:endParaRPr lang="en-US" altLang="en-US" dirty="0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D0CB787C-9399-460E-B386-5CC6E671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3098800"/>
            <a:ext cx="621665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633364A-2762-4B99-8AB9-6D18C2AFCC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5825" y="220663"/>
            <a:ext cx="7605713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Computer-System Operation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864A599-FF25-49B5-8AA3-7045B629D1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7390099" cy="4528334"/>
          </a:xfrm>
        </p:spPr>
        <p:txBody>
          <a:bodyPr/>
          <a:lstStyle/>
          <a:p>
            <a:r>
              <a:rPr lang="en-US" altLang="en-US" dirty="0"/>
              <a:t>I/O devices and the CPU can execute concurrently</a:t>
            </a:r>
            <a:endParaRPr lang="en-US" altLang="en-US" sz="800" dirty="0"/>
          </a:p>
          <a:p>
            <a:r>
              <a:rPr lang="en-US" altLang="en-US" dirty="0"/>
              <a:t>Each device controller is in charge of a particular device type</a:t>
            </a:r>
            <a:endParaRPr lang="en-US" altLang="en-US" sz="800" dirty="0"/>
          </a:p>
          <a:p>
            <a:r>
              <a:rPr lang="en-US" altLang="en-US" dirty="0"/>
              <a:t>Each device controller has a local buffer</a:t>
            </a:r>
          </a:p>
          <a:p>
            <a:r>
              <a:rPr lang="en-US" altLang="en-US" dirty="0"/>
              <a:t>Each device controller type has an operating system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 driver</a:t>
            </a:r>
            <a:r>
              <a:rPr lang="en-US" altLang="en-US" dirty="0"/>
              <a:t> to manage it</a:t>
            </a:r>
            <a:endParaRPr lang="en-US" altLang="en-US" sz="800" dirty="0"/>
          </a:p>
          <a:p>
            <a:r>
              <a:rPr lang="en-US" altLang="en-US" dirty="0"/>
              <a:t>CPU moves data from/to main memory to/from local buffers</a:t>
            </a:r>
            <a:endParaRPr lang="en-US" altLang="en-US" sz="800" dirty="0"/>
          </a:p>
          <a:p>
            <a:r>
              <a:rPr lang="en-US" altLang="en-US" dirty="0"/>
              <a:t>I/O is from the device to local buffer of controller</a:t>
            </a:r>
            <a:endParaRPr lang="en-US" altLang="en-US" sz="800" dirty="0"/>
          </a:p>
          <a:p>
            <a:r>
              <a:rPr lang="en-US" altLang="en-US" dirty="0"/>
              <a:t>Device controller informs CPU that it has finished its operation by causing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11719</TotalTime>
  <Words>2558</Words>
  <Application>Microsoft Macintosh PowerPoint</Application>
  <PresentationFormat>On-screen Show (4:3)</PresentationFormat>
  <Paragraphs>312</Paragraphs>
  <Slides>52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1:  Introduction</vt:lpstr>
      <vt:lpstr>Chapter 1: Introduction</vt:lpstr>
      <vt:lpstr>What is an Operating System?</vt:lpstr>
      <vt:lpstr>Computer System Structure</vt:lpstr>
      <vt:lpstr>Abstract View of Components of Computer</vt:lpstr>
      <vt:lpstr>What Operating Systems Do</vt:lpstr>
      <vt:lpstr>PowerPoint Presentation</vt:lpstr>
      <vt:lpstr>Computer System Organization</vt:lpstr>
      <vt:lpstr>Computer-System Operation</vt:lpstr>
      <vt:lpstr>Operating-System Operations</vt:lpstr>
      <vt:lpstr>Multiprogramming (Batch system)</vt:lpstr>
      <vt:lpstr>Multitasking (Timesharing)</vt:lpstr>
      <vt:lpstr>Memory Layout for Multiprogrammed System</vt:lpstr>
      <vt:lpstr>Dual-mode Operation</vt:lpstr>
      <vt:lpstr>Transition from User to Kernel Mode</vt:lpstr>
      <vt:lpstr>Virtualization</vt:lpstr>
      <vt:lpstr>Virtualization (cont.)</vt:lpstr>
      <vt:lpstr>Computing Environments - Virtualization</vt:lpstr>
      <vt:lpstr>PowerPoint Presentation</vt:lpstr>
      <vt:lpstr>Computer-System Architecture (Self Study)</vt:lpstr>
      <vt:lpstr>Symmetric Multiprocessing Architecture (Self Study)</vt:lpstr>
      <vt:lpstr>Dual-Core Design (Self Study)</vt:lpstr>
      <vt:lpstr>Chapter 1(Cont’d):  Operating-System Services</vt:lpstr>
      <vt:lpstr>Outline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 (Self Study)</vt:lpstr>
      <vt:lpstr>Bourne Shell Command Interpreter (Self Study)</vt:lpstr>
      <vt:lpstr>User Operating System Interface - GUI  (Self Study)</vt:lpstr>
      <vt:lpstr>Touchscreen Interfaces (Self Study)</vt:lpstr>
      <vt:lpstr>The Mac OS X GUI (Self Study)</vt:lpstr>
      <vt:lpstr>System Calls (Self Study)</vt:lpstr>
      <vt:lpstr>Example of System Calls (Self Study)</vt:lpstr>
      <vt:lpstr>System Call Implementation (Self Study)</vt:lpstr>
      <vt:lpstr>Types of System Calls (Self Study)</vt:lpstr>
      <vt:lpstr>Types of System Calls (Cont.) (Self Study)</vt:lpstr>
      <vt:lpstr>Types of System Calls (Cont.) (Self Study)</vt:lpstr>
      <vt:lpstr>Types of System Calls (Cont.) (Self Study)</vt:lpstr>
      <vt:lpstr>Examples of Windows and Unix System Calls (Self Study)</vt:lpstr>
      <vt:lpstr>Operating System Structure</vt:lpstr>
      <vt:lpstr>Monolithic Structure – Original UNIX </vt:lpstr>
      <vt:lpstr>Traditional UNIX System Structure (Self Study)</vt:lpstr>
      <vt:lpstr>Linux System Structure (Self Study)</vt:lpstr>
      <vt:lpstr>Layered Approach</vt:lpstr>
      <vt:lpstr>Microkernels</vt:lpstr>
      <vt:lpstr>Microkernel System Structure </vt:lpstr>
      <vt:lpstr>macOS and iOS Structure (Self Study)</vt:lpstr>
      <vt:lpstr>Android (Self Study)</vt:lpstr>
      <vt:lpstr>Android Architecture (Self Study)</vt:lpstr>
      <vt:lpstr>End of Chapter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Microsoft Office User</cp:lastModifiedBy>
  <cp:revision>264</cp:revision>
  <cp:lastPrinted>2001-06-14T13:58:17Z</cp:lastPrinted>
  <dcterms:created xsi:type="dcterms:W3CDTF">2011-01-13T23:43:38Z</dcterms:created>
  <dcterms:modified xsi:type="dcterms:W3CDTF">2023-11-19T18:59:27Z</dcterms:modified>
</cp:coreProperties>
</file>